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89" r:id="rId4"/>
    <p:sldId id="257" r:id="rId5"/>
    <p:sldId id="279" r:id="rId6"/>
    <p:sldId id="260" r:id="rId7"/>
    <p:sldId id="286" r:id="rId8"/>
    <p:sldId id="287" r:id="rId9"/>
    <p:sldId id="288" r:id="rId10"/>
    <p:sldId id="261" r:id="rId11"/>
    <p:sldId id="263" r:id="rId12"/>
    <p:sldId id="264" r:id="rId13"/>
    <p:sldId id="285" r:id="rId14"/>
    <p:sldId id="281" r:id="rId15"/>
    <p:sldId id="262" r:id="rId16"/>
    <p:sldId id="265" r:id="rId17"/>
    <p:sldId id="266" r:id="rId18"/>
    <p:sldId id="284" r:id="rId19"/>
    <p:sldId id="269" r:id="rId20"/>
    <p:sldId id="271" r:id="rId21"/>
    <p:sldId id="272" r:id="rId22"/>
    <p:sldId id="273" r:id="rId23"/>
    <p:sldId id="274" r:id="rId24"/>
    <p:sldId id="275" r:id="rId25"/>
    <p:sldId id="276" r:id="rId26"/>
    <p:sldId id="282" r:id="rId27"/>
    <p:sldId id="283" r:id="rId28"/>
    <p:sldId id="27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3849" autoAdjust="0"/>
  </p:normalViewPr>
  <p:slideViewPr>
    <p:cSldViewPr snapToGrid="0">
      <p:cViewPr varScale="1">
        <p:scale>
          <a:sx n="86" d="100"/>
          <a:sy n="86" d="100"/>
        </p:scale>
        <p:origin x="1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03014-1832-4A06-993C-806A384E9979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2A2C-D2B7-49DC-B84B-1180A13D44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3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384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85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81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526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2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710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13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67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779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02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79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6899EB-CE9E-4509-941D-AF4BDCDD4B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683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708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59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36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281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109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946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705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19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0FBC2-9203-4587-BEF4-C3E672DE705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759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3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79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16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33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66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073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2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6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05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2245BA-3E6C-4FAA-8C55-9232354DEF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37716" y="-380896"/>
            <a:ext cx="5634751" cy="76197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0885" y="4000221"/>
            <a:ext cx="11429747" cy="2476407"/>
          </a:xfrm>
        </p:spPr>
        <p:txBody>
          <a:bodyPr anchor="b">
            <a:noAutofit/>
          </a:bodyPr>
          <a:lstStyle>
            <a:lvl1pPr algn="l">
              <a:defRPr sz="635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82208" y="381612"/>
            <a:ext cx="11429264" cy="1142440"/>
          </a:xfrm>
        </p:spPr>
        <p:txBody>
          <a:bodyPr anchor="t">
            <a:noAutofit/>
          </a:bodyPr>
          <a:lstStyle>
            <a:lvl1pPr algn="l">
              <a:defRPr lang="en-US" sz="4233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8795" y="3238504"/>
            <a:ext cx="2631838" cy="38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30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7E2290-D773-46C2-A868-25CAA97A19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80983" y="-380896"/>
            <a:ext cx="5638562" cy="76197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369" y="381375"/>
            <a:ext cx="11429264" cy="6095252"/>
          </a:xfrm>
        </p:spPr>
        <p:txBody>
          <a:bodyPr anchor="ctr"/>
          <a:lstStyle>
            <a:lvl1pPr algn="r">
              <a:defRPr sz="6350" b="0" i="0" cap="none">
                <a:solidFill>
                  <a:schemeClr val="accent1"/>
                </a:solidFill>
                <a:latin typeface="+mj-lt"/>
                <a:cs typeface="Arial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71692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Wingdings" charset="2"/>
              <a:buNone/>
              <a:defRPr>
                <a:solidFill>
                  <a:schemeClr val="tx2"/>
                </a:solidFill>
              </a:defRPr>
            </a:lvl1pPr>
            <a:lvl2pPr marL="609609" indent="0">
              <a:buFont typeface="Wingdings" charset="2"/>
              <a:buNone/>
              <a:defRPr>
                <a:solidFill>
                  <a:srgbClr val="474947"/>
                </a:solidFill>
              </a:defRPr>
            </a:lvl2pPr>
            <a:lvl3pPr marL="1219218" indent="0">
              <a:buFont typeface="Wingdings" charset="2"/>
              <a:buNone/>
              <a:defRPr>
                <a:solidFill>
                  <a:srgbClr val="474947"/>
                </a:solidFill>
              </a:defRPr>
            </a:lvl3pPr>
            <a:lvl4pPr marL="1828826" indent="0">
              <a:buFont typeface="Wingdings" charset="2"/>
              <a:buNone/>
              <a:defRPr>
                <a:solidFill>
                  <a:srgbClr val="474947"/>
                </a:solidFill>
              </a:defRPr>
            </a:lvl4pPr>
            <a:lvl5pPr marL="2438434" indent="0">
              <a:buFont typeface="Wingdings" charset="2"/>
              <a:buNone/>
              <a:defRPr>
                <a:solidFill>
                  <a:srgbClr val="474947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834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0668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116" y="381374"/>
            <a:ext cx="11429516" cy="6095253"/>
          </a:xfrm>
        </p:spPr>
        <p:txBody>
          <a:bodyPr/>
          <a:lstStyle>
            <a:lvl1pPr marL="0" indent="0">
              <a:buFont typeface="Wingdings" charset="2"/>
              <a:buNone/>
              <a:defRPr>
                <a:solidFill>
                  <a:schemeClr val="tx2"/>
                </a:solidFill>
              </a:defRPr>
            </a:lvl1pPr>
            <a:lvl2pPr marL="609609" indent="0">
              <a:buFont typeface="Wingdings" charset="2"/>
              <a:buNone/>
              <a:defRPr>
                <a:solidFill>
                  <a:srgbClr val="474947"/>
                </a:solidFill>
              </a:defRPr>
            </a:lvl2pPr>
            <a:lvl3pPr marL="1219218" indent="0">
              <a:buFont typeface="Wingdings" charset="2"/>
              <a:buNone/>
              <a:defRPr>
                <a:solidFill>
                  <a:srgbClr val="474947"/>
                </a:solidFill>
              </a:defRPr>
            </a:lvl3pPr>
            <a:lvl4pPr marL="1828826" indent="0">
              <a:buFont typeface="Wingdings" charset="2"/>
              <a:buNone/>
              <a:defRPr>
                <a:solidFill>
                  <a:srgbClr val="474947"/>
                </a:solidFill>
              </a:defRPr>
            </a:lvl4pPr>
            <a:lvl5pPr marL="2438434" indent="0">
              <a:buFont typeface="Wingdings" charset="2"/>
              <a:buNone/>
              <a:defRPr>
                <a:solidFill>
                  <a:srgbClr val="474947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37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083" y="1523814"/>
            <a:ext cx="5712351" cy="4952813"/>
          </a:xfrm>
        </p:spPr>
        <p:txBody>
          <a:bodyPr rIns="180000">
            <a:normAutofit/>
          </a:bodyPr>
          <a:lstStyle>
            <a:lvl1pPr>
              <a:defRPr sz="2963"/>
            </a:lvl1pPr>
            <a:lvl2pPr>
              <a:defRPr sz="2540"/>
            </a:lvl2pPr>
            <a:lvl3pPr>
              <a:defRPr sz="2117"/>
            </a:lvl3pPr>
            <a:lvl4pPr>
              <a:defRPr sz="1905"/>
            </a:lvl4pPr>
            <a:lvl5pPr>
              <a:defRPr sz="1905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841" y="1523814"/>
            <a:ext cx="5713792" cy="4952813"/>
          </a:xfrm>
        </p:spPr>
        <p:txBody>
          <a:bodyPr lIns="180000">
            <a:normAutofit/>
          </a:bodyPr>
          <a:lstStyle>
            <a:lvl1pPr>
              <a:defRPr sz="2963"/>
            </a:lvl1pPr>
            <a:lvl2pPr>
              <a:defRPr sz="2540"/>
            </a:lvl2pPr>
            <a:lvl3pPr>
              <a:defRPr sz="2117"/>
            </a:lvl3pPr>
            <a:lvl4pPr>
              <a:defRPr sz="1905"/>
            </a:lvl4pPr>
            <a:lvl5pPr>
              <a:defRPr sz="1905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6044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210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>
            <a:lvl1pPr marL="0" indent="0">
              <a:buNone/>
              <a:defRPr sz="3200">
                <a:latin typeface="Bookman Old Style" panose="02050604050505020204" pitchFamily="18" charset="0"/>
              </a:defRPr>
            </a:lvl1pPr>
            <a:lvl2pPr marL="457200" indent="0">
              <a:buNone/>
              <a:defRPr sz="2800">
                <a:latin typeface="Bookman Old Style" panose="02050604050505020204" pitchFamily="18" charset="0"/>
              </a:defRPr>
            </a:lvl2pPr>
            <a:lvl3pPr marL="914400" indent="0">
              <a:buNone/>
              <a:defRPr sz="2400">
                <a:latin typeface="Bookman Old Style" panose="02050604050505020204" pitchFamily="18" charset="0"/>
              </a:defRPr>
            </a:lvl3pPr>
            <a:lvl4pPr marL="1371600" indent="0">
              <a:buNone/>
              <a:defRPr>
                <a:latin typeface="Bookman Old Style" panose="02050604050505020204" pitchFamily="18" charset="0"/>
              </a:defRPr>
            </a:lvl4pPr>
            <a:lvl5pPr marL="1828800" indent="0">
              <a:buNone/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993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28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812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6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8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4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1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8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wmf"/><Relationship Id="rId5" Type="http://schemas.openxmlformats.org/officeDocument/2006/relationships/slideLayout" Target="../slideLayouts/slideLayout16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15.xml"/><Relationship Id="rId9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0C123-4503-47DA-8971-6891D389AD7F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6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2082" y="381374"/>
            <a:ext cx="11429516" cy="76197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116" y="1523761"/>
            <a:ext cx="11429516" cy="495286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680060" y="1220303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 userDrawn="1">
            <p:extLst/>
          </p:nvPr>
        </p:nvGraphicFramePr>
        <p:xfrm>
          <a:off x="11338079" y="6286515"/>
          <a:ext cx="663141" cy="380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10" imgW="2279520" imgH="1310400" progId="Photoshop.Image.18">
                  <p:embed/>
                </p:oleObj>
              </mc:Choice>
              <mc:Fallback>
                <p:oleObj name="Image" r:id="rId10" imgW="2279520" imgH="1310400" progId="Photoshop.Image.18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338079" y="6286515"/>
                        <a:ext cx="663141" cy="380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31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609608" rtl="0" eaLnBrk="1" latinLnBrk="0" hangingPunct="1">
        <a:spcBef>
          <a:spcPct val="0"/>
        </a:spcBef>
        <a:buNone/>
        <a:defRPr sz="465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09608" rtl="0" eaLnBrk="1" latinLnBrk="0" hangingPunct="1">
        <a:spcBef>
          <a:spcPct val="20000"/>
        </a:spcBef>
        <a:buFont typeface="Wingdings" charset="2"/>
        <a:buNone/>
        <a:defRPr sz="3810" kern="1200">
          <a:solidFill>
            <a:schemeClr val="tx2"/>
          </a:solidFill>
          <a:latin typeface="+mn-lt"/>
          <a:ea typeface="+mn-ea"/>
          <a:cs typeface="+mn-cs"/>
        </a:defRPr>
      </a:lvl1pPr>
      <a:lvl2pPr marL="609609" indent="0" algn="l" defTabSz="609608" rtl="0" eaLnBrk="1" latinLnBrk="0" hangingPunct="1">
        <a:spcBef>
          <a:spcPct val="20000"/>
        </a:spcBef>
        <a:buFont typeface="Wingdings" charset="2"/>
        <a:buNone/>
        <a:defRPr sz="3387" kern="1200">
          <a:solidFill>
            <a:schemeClr val="tx2"/>
          </a:solidFill>
          <a:latin typeface="+mn-lt"/>
          <a:ea typeface="+mn-ea"/>
          <a:cs typeface="+mn-cs"/>
        </a:defRPr>
      </a:lvl2pPr>
      <a:lvl3pPr marL="1219218" indent="0" algn="l" defTabSz="609608" rtl="0" eaLnBrk="1" latinLnBrk="0" hangingPunct="1">
        <a:spcBef>
          <a:spcPct val="20000"/>
        </a:spcBef>
        <a:buFont typeface="Wingdings" charset="2"/>
        <a:buNone/>
        <a:defRPr sz="254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26" indent="0" algn="l" defTabSz="609608" rtl="0" eaLnBrk="1" latinLnBrk="0" hangingPunct="1">
        <a:spcBef>
          <a:spcPct val="20000"/>
        </a:spcBef>
        <a:buFont typeface="Wingdings" charset="2"/>
        <a:buNone/>
        <a:defRPr sz="2540" kern="1200">
          <a:solidFill>
            <a:schemeClr val="tx2"/>
          </a:solidFill>
          <a:latin typeface="+mn-lt"/>
          <a:ea typeface="+mn-ea"/>
          <a:cs typeface="+mn-cs"/>
        </a:defRPr>
      </a:lvl4pPr>
      <a:lvl5pPr marL="2438434" indent="0" algn="l" defTabSz="609608" rtl="0" eaLnBrk="1" latinLnBrk="0" hangingPunct="1">
        <a:spcBef>
          <a:spcPct val="20000"/>
        </a:spcBef>
        <a:buFont typeface="Wingdings" charset="2"/>
        <a:buNone/>
        <a:defRPr sz="2117" kern="1200">
          <a:solidFill>
            <a:schemeClr val="tx2"/>
          </a:solidFill>
          <a:latin typeface="+mn-lt"/>
          <a:ea typeface="+mn-ea"/>
          <a:cs typeface="+mn-cs"/>
        </a:defRPr>
      </a:lvl5pPr>
      <a:lvl6pPr marL="3352848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6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64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73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4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4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52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6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9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81">
          <p15:clr>
            <a:srgbClr val="F26B43"/>
          </p15:clr>
        </p15:guide>
        <p15:guide id="2" pos="3629">
          <p15:clr>
            <a:srgbClr val="F26B43"/>
          </p15:clr>
        </p15:guide>
        <p15:guide id="3" pos="7030">
          <p15:clr>
            <a:srgbClr val="F26B43"/>
          </p15:clr>
        </p15:guide>
        <p15:guide id="4" pos="227">
          <p15:clr>
            <a:srgbClr val="F26B43"/>
          </p15:clr>
        </p15:guide>
        <p15:guide id="5" orient="horz" pos="227">
          <p15:clr>
            <a:srgbClr val="F26B43"/>
          </p15:clr>
        </p15:guide>
        <p15:guide id="7" orient="horz" pos="680">
          <p15:clr>
            <a:srgbClr val="F26B43"/>
          </p15:clr>
        </p15:guide>
        <p15:guide id="8" orient="horz" pos="907">
          <p15:clr>
            <a:srgbClr val="F26B43"/>
          </p15:clr>
        </p15:guide>
        <p15:guide id="9" orient="horz" pos="3855">
          <p15:clr>
            <a:srgbClr val="F26B43"/>
          </p15:clr>
        </p15:guide>
        <p15:guide id="10" orient="horz" pos="20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TryCatch.sq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ReRaise.sq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ReThrow.sq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AllResultSets.cs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esquel@sommarskog.se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mmarskog.se/error_handling/Part1.html" TargetMode="External"/><Relationship Id="rId4" Type="http://schemas.openxmlformats.org/officeDocument/2006/relationships/hyperlink" Target="http://www.sommarskog.se/presen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PlainTest.sq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9" y="1122363"/>
            <a:ext cx="10989128" cy="2387600"/>
          </a:xfrm>
        </p:spPr>
        <p:txBody>
          <a:bodyPr anchor="t" anchorCtr="0">
            <a:normAutofit fontScale="90000"/>
          </a:bodyPr>
          <a:lstStyle/>
          <a:p>
            <a:r>
              <a:rPr lang="sv-SE">
                <a:latin typeface="Bookman Old Style" panose="02050604050505020204" pitchFamily="18" charset="0"/>
              </a:rPr>
              <a:t>When Things go Wrong –</a:t>
            </a:r>
            <a:br>
              <a:rPr lang="sv-SE">
                <a:latin typeface="Bookman Old Style" panose="02050604050505020204" pitchFamily="18" charset="0"/>
              </a:rPr>
            </a:br>
            <a:r>
              <a:rPr lang="sv-SE">
                <a:latin typeface="Bookman Old Style" panose="02050604050505020204" pitchFamily="18" charset="0"/>
              </a:rPr>
              <a:t>Error Handling in SQL Server</a:t>
            </a:r>
            <a:r>
              <a:rPr lang="sv-SE"/>
              <a:t>	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 anchorCtr="1">
            <a:normAutofit/>
          </a:bodyPr>
          <a:lstStyle/>
          <a:p>
            <a:r>
              <a:rPr lang="sv-SE" sz="2800">
                <a:latin typeface="Bookman Old Style" panose="02050604050505020204" pitchFamily="18" charset="0"/>
              </a:rPr>
              <a:t>Erland Sommarskog</a:t>
            </a:r>
          </a:p>
          <a:p>
            <a:r>
              <a:rPr lang="sv-SE" sz="2800">
                <a:latin typeface="Bookman Old Style" panose="02050604050505020204" pitchFamily="18" charset="0"/>
              </a:rPr>
              <a:t>SQL Server MVP</a:t>
            </a:r>
            <a:endParaRPr lang="en-US" sz="280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80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Attention Signals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Tells SQL Server to abandon execution.</a:t>
            </a:r>
          </a:p>
          <a:p>
            <a:endParaRPr lang="sv-SE" sz="1900"/>
          </a:p>
          <a:p>
            <a:r>
              <a:rPr lang="sv-SE"/>
              <a:t>Occurs with the client-side error ”Timeout expired”.</a:t>
            </a:r>
          </a:p>
          <a:p>
            <a:endParaRPr lang="sv-SE" sz="1900"/>
          </a:p>
          <a:p>
            <a:r>
              <a:rPr lang="sv-SE"/>
              <a:t>Also generated by the red button in SSMS.</a:t>
            </a:r>
          </a:p>
          <a:p>
            <a:endParaRPr lang="sv-SE" sz="1900"/>
          </a:p>
          <a:p>
            <a:r>
              <a:rPr lang="sv-SE"/>
              <a:t>Statement is always rolled back.</a:t>
            </a:r>
          </a:p>
          <a:p>
            <a:endParaRPr lang="sv-SE" sz="1800"/>
          </a:p>
          <a:p>
            <a:r>
              <a:rPr lang="sv-SE"/>
              <a:t>Transaction rolled back </a:t>
            </a:r>
            <a:r>
              <a:rPr lang="sv-SE" b="1"/>
              <a:t>only </a:t>
            </a:r>
            <a:r>
              <a:rPr lang="sv-SE"/>
              <a:t>if XACT_ABORT is </a:t>
            </a:r>
            <a:r>
              <a:rPr lang="sv-SE" b="1"/>
              <a:t>on</a:t>
            </a:r>
            <a:r>
              <a:rPr lang="sv-SE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273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Recommendation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Always have this statement on top of your stored procedures: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XACT_ABORT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NOCOUNT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ON</a:t>
            </a:r>
            <a:endParaRPr lang="sv-SE"/>
          </a:p>
          <a:p>
            <a:r>
              <a:rPr lang="sv-SE"/>
              <a:t>More consistent error behaviour.</a:t>
            </a:r>
          </a:p>
          <a:p>
            <a:r>
              <a:rPr lang="sv-SE"/>
              <a:t>Reduces the risk for orphaned transactions. </a:t>
            </a:r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0296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Takeaway So Far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/>
              <a:t>You cannot rely on that you will be able to continue execution on error.</a:t>
            </a:r>
          </a:p>
          <a:p>
            <a:endParaRPr lang="sv-SE"/>
          </a:p>
          <a:p>
            <a:r>
              <a:rPr lang="sv-SE"/>
              <a:t>You cannot rely on that execution will be aborted.</a:t>
            </a:r>
          </a:p>
          <a:p>
            <a:endParaRPr lang="sv-SE"/>
          </a:p>
          <a:p>
            <a:r>
              <a:rPr lang="sv-SE"/>
              <a:t>Therefore: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Keep it simple.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Use TRY-CATCH.</a:t>
            </a:r>
          </a:p>
        </p:txBody>
      </p:sp>
    </p:spTree>
    <p:extLst>
      <p:ext uri="{BB962C8B-B14F-4D97-AF65-F5344CB8AC3E}">
        <p14:creationId xmlns:p14="http://schemas.microsoft.com/office/powerpoint/2010/main" val="95091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TRY-CATCH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 sz="3500"/>
              <a:t>Error in TRY block transfers execution to CATCH block.</a:t>
            </a:r>
          </a:p>
          <a:p>
            <a:r>
              <a:rPr lang="sv-SE" sz="3500"/>
              <a:t>Transaction may be </a:t>
            </a:r>
            <a:r>
              <a:rPr lang="sv-SE" sz="3500" i="1"/>
              <a:t>doomed</a:t>
            </a:r>
            <a:r>
              <a:rPr lang="sv-SE" sz="3500"/>
              <a:t> – must be rolled back.</a:t>
            </a:r>
          </a:p>
          <a:p>
            <a:r>
              <a:rPr lang="sv-SE" sz="3500"/>
              <a:t>Errors that roll back transaction =&gt; Dooming errors.</a:t>
            </a:r>
          </a:p>
          <a:p>
            <a:r>
              <a:rPr lang="sv-SE" sz="3500"/>
              <a:t>Perfectly reasonable for deadlock, resource errors. Less so for conversion errors.</a:t>
            </a:r>
          </a:p>
          <a:p>
            <a:r>
              <a:rPr lang="sv-SE" sz="3500"/>
              <a:t>Transaction </a:t>
            </a:r>
            <a:r>
              <a:rPr lang="sv-SE" sz="3500" u="sng"/>
              <a:t>always</a:t>
            </a:r>
            <a:r>
              <a:rPr lang="sv-SE" sz="3500"/>
              <a:t> doomed with XACT_ABORT ON.</a:t>
            </a:r>
          </a:p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088880" y="2286953"/>
            <a:ext cx="126492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TryCatch.sql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0679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Not All Errors Are Catchable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sz="3500"/>
              <a:t>Internal errors that close the connection.</a:t>
            </a:r>
          </a:p>
          <a:p>
            <a:endParaRPr lang="sv-SE" sz="3500"/>
          </a:p>
          <a:p>
            <a:pPr>
              <a:lnSpc>
                <a:spcPct val="110000"/>
              </a:lnSpc>
            </a:pPr>
            <a:r>
              <a:rPr lang="sv-SE" sz="3500"/>
              <a:t>Compilation errors in the scope they occur – can be caught in outer scope.</a:t>
            </a:r>
          </a:p>
          <a:p>
            <a:endParaRPr lang="sv-SE" sz="3500"/>
          </a:p>
          <a:p>
            <a:pPr>
              <a:lnSpc>
                <a:spcPct val="110000"/>
              </a:lnSpc>
            </a:pPr>
            <a:r>
              <a:rPr lang="sv-SE" sz="3500"/>
              <a:t>Various odd errors cannot be caught, more common with linked servers or CLR.</a:t>
            </a:r>
          </a:p>
          <a:p>
            <a:endParaRPr lang="sv-SE" sz="3500"/>
          </a:p>
          <a:p>
            <a:r>
              <a:rPr lang="sv-SE" sz="3500"/>
              <a:t>Attention signals.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1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CATCH Block Recipe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Important principle: Since this is code that is in </a:t>
            </a:r>
            <a:r>
              <a:rPr lang="sv-SE" b="1"/>
              <a:t>every</a:t>
            </a:r>
            <a:r>
              <a:rPr lang="sv-SE"/>
              <a:t> procedure it should be short and non-intrusive. Two lines, that’s all:</a:t>
            </a:r>
          </a:p>
          <a:p>
            <a:endParaRPr lang="sv-SE"/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any open transaction.</a:t>
            </a:r>
            <a:endParaRPr lang="en-US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sv-SE"/>
              <a:t>Re-raise the error.</a:t>
            </a:r>
          </a:p>
          <a:p>
            <a:endParaRPr lang="sv-SE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>
                <a:latin typeface="+mj-lt"/>
              </a:rPr>
              <a:t>R</a:t>
            </a:r>
            <a:r>
              <a:rPr lang="en-US">
                <a:latin typeface="+mj-lt"/>
              </a:rPr>
              <a:t>oll Back Open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5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500">
                <a:solidFill>
                  <a:srgbClr val="FF00FF"/>
                </a:solidFill>
                <a:latin typeface="Consolas" panose="020B0609020204030204" pitchFamily="49" charset="0"/>
              </a:rPr>
              <a:t>@@trancount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50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US" sz="350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50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</a:p>
          <a:p>
            <a:r>
              <a:rPr lang="sv-SE" sz="3500"/>
              <a:t>Always have this line.</a:t>
            </a:r>
          </a:p>
          <a:p>
            <a:pPr>
              <a:spcBef>
                <a:spcPts val="500"/>
              </a:spcBef>
            </a:pPr>
            <a:endParaRPr lang="sv-SE" sz="1900"/>
          </a:p>
          <a:p>
            <a:pPr>
              <a:lnSpc>
                <a:spcPct val="110000"/>
              </a:lnSpc>
            </a:pPr>
            <a:r>
              <a:rPr lang="sv-SE" sz="3500"/>
              <a:t>You may not have a BEGIN TRANSACTION today – but that could change tomorrow or two years later.</a:t>
            </a:r>
          </a:p>
          <a:p>
            <a:pPr>
              <a:spcBef>
                <a:spcPts val="500"/>
              </a:spcBef>
            </a:pPr>
            <a:endParaRPr lang="sv-SE" sz="1900"/>
          </a:p>
          <a:p>
            <a:pPr>
              <a:lnSpc>
                <a:spcPct val="110000"/>
              </a:lnSpc>
            </a:pPr>
            <a:r>
              <a:rPr lang="sv-SE" sz="3500"/>
              <a:t>You may call a procedure which begins a transaction but fails to commit/roll back.</a:t>
            </a:r>
          </a:p>
          <a:p>
            <a:pPr>
              <a:spcBef>
                <a:spcPts val="500"/>
              </a:spcBef>
            </a:pPr>
            <a:endParaRPr lang="sv-SE" sz="1900"/>
          </a:p>
          <a:p>
            <a:r>
              <a:rPr lang="sv-SE" sz="3500"/>
              <a:t>What about caller’s transaction? We’ll talk about that later.</a:t>
            </a:r>
            <a:endParaRPr lang="en-US" sz="3500"/>
          </a:p>
        </p:txBody>
      </p:sp>
    </p:spTree>
    <p:extLst>
      <p:ext uri="{BB962C8B-B14F-4D97-AF65-F5344CB8AC3E}">
        <p14:creationId xmlns:p14="http://schemas.microsoft.com/office/powerpoint/2010/main" val="417431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Re-raising the Error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>
                <a:hlinkClick r:id="rId3" action="ppaction://hlinkfile"/>
              </a:rPr>
              <a:t>Custom procedure</a:t>
            </a:r>
            <a:r>
              <a:rPr lang="sv-SE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Only choice on SQL 2005/2008.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Want to log error or other custom behaviour.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Avoids the semicolon trap.</a:t>
            </a:r>
          </a:p>
          <a:p>
            <a:endParaRPr lang="sv-SE"/>
          </a:p>
          <a:p>
            <a:r>
              <a:rPr lang="sv-SE">
                <a:hlinkClick r:id="rId4" action="ppaction://hlinkfile"/>
              </a:rPr>
              <a:t>;THROW</a:t>
            </a:r>
            <a:endParaRPr lang="sv-SE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Simple. :-)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All error messages are preserved as-is.</a:t>
            </a:r>
            <a:endParaRPr lang="en-US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Makes sure that execution is aborted.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sv-SE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7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Client-side Error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sv-SE" sz="3500"/>
              <a:t>All calls to SQL Server must be error-checked, and in case of error the client must always submit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FF00FF"/>
                </a:solidFill>
                <a:latin typeface="Consolas" panose="020B0609020204030204" pitchFamily="49" charset="0"/>
              </a:rPr>
              <a:t>@@trancount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</a:p>
          <a:p>
            <a:r>
              <a:rPr lang="sv-SE" sz="3500"/>
              <a:t>(Or rollback through its own transaction object.)</a:t>
            </a:r>
            <a:endParaRPr lang="en-US" sz="3500"/>
          </a:p>
          <a:p>
            <a:endParaRPr lang="sv-SE" sz="1900"/>
          </a:p>
          <a:p>
            <a:pPr>
              <a:lnSpc>
                <a:spcPct val="110000"/>
              </a:lnSpc>
            </a:pPr>
            <a:r>
              <a:rPr lang="sv-SE" sz="3500"/>
              <a:t>Don’t rely on the SQL code having XACT_ABORT ON. Each component should do its job.</a:t>
            </a:r>
          </a:p>
          <a:p>
            <a:endParaRPr lang="sv-SE" sz="3500"/>
          </a:p>
          <a:p>
            <a:r>
              <a:rPr lang="sv-SE" sz="3500"/>
              <a:t>Make sure you get all result sets!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13620" y="5600701"/>
            <a:ext cx="144018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AllResultSets.cs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148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”Nested” Transactions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/>
              <a:t>BEGIN TRANSACTION</a:t>
            </a:r>
          </a:p>
          <a:p>
            <a:r>
              <a:rPr lang="sv-SE"/>
              <a:t>	</a:t>
            </a:r>
          </a:p>
          <a:p>
            <a:r>
              <a:rPr lang="sv-SE"/>
              <a:t>  	BEGIN TRANSACTION    </a:t>
            </a:r>
          </a:p>
          <a:p>
            <a:endParaRPr lang="sv-SE"/>
          </a:p>
          <a:p>
            <a:r>
              <a:rPr lang="sv-SE"/>
              <a:t>	COMMIT TRANSACTION</a:t>
            </a:r>
          </a:p>
          <a:p>
            <a:endParaRPr lang="sv-SE" sz="3500"/>
          </a:p>
          <a:p>
            <a:r>
              <a:rPr lang="sv-SE"/>
              <a:t>COMMIT TRANSACTION</a:t>
            </a:r>
          </a:p>
          <a:p>
            <a:endParaRPr lang="sv-SE" sz="3500"/>
          </a:p>
          <a:p>
            <a:r>
              <a:rPr lang="sv-SE"/>
              <a:t>ROLLBACK TRANSACTION 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72266" y="1755516"/>
            <a:ext cx="4481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Transaction starts.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2264" y="2647126"/>
            <a:ext cx="44862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Increments @@trancount.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2264" y="4324014"/>
            <a:ext cx="44815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@@trancount = 0 =&gt;</a:t>
            </a:r>
          </a:p>
          <a:p>
            <a:r>
              <a:rPr lang="sv-SE" sz="2600">
                <a:solidFill>
                  <a:srgbClr val="002060"/>
                </a:solidFill>
              </a:rPr>
              <a:t>Transaction commits.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2266" y="3376406"/>
            <a:ext cx="44815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Commits nothing, decrements @@trancount.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2264" y="5373728"/>
            <a:ext cx="44815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Rolls back it all.	</a:t>
            </a:r>
            <a:endParaRPr lang="en-US" sz="26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0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C3A16A7-6BF2-4451-9DFD-75C98F736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189" y="4187592"/>
            <a:ext cx="1394019" cy="13940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A24C20-B641-49F1-A06D-5AC9EB1FE2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94" t="31480" r="6615" b="32203"/>
          <a:stretch/>
        </p:blipFill>
        <p:spPr>
          <a:xfrm>
            <a:off x="2935728" y="286661"/>
            <a:ext cx="5956579" cy="16869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7886B0-D8DB-4EEE-89DC-50ACD1272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9336" y="4802840"/>
            <a:ext cx="2262402" cy="22624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8C9DAC-AD73-403E-BAEB-48DB123074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9824" y="1973595"/>
            <a:ext cx="2733243" cy="1467853"/>
          </a:xfrm>
          <a:prstGeom prst="rect">
            <a:avLst/>
          </a:prstGeom>
        </p:spPr>
      </p:pic>
      <p:pic>
        <p:nvPicPr>
          <p:cNvPr id="2052" name="Picture 4" descr="Image result for NORDCLOUD">
            <a:extLst>
              <a:ext uri="{FF2B5EF4-FFF2-40B4-BE49-F238E27FC236}">
                <a16:creationId xmlns:a16="http://schemas.microsoft.com/office/drawing/2014/main" id="{50228E6A-F712-4CD4-8E27-C9B44A2B5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5" y="1839480"/>
            <a:ext cx="4483454" cy="179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sentryone">
            <a:extLst>
              <a:ext uri="{FF2B5EF4-FFF2-40B4-BE49-F238E27FC236}">
                <a16:creationId xmlns:a16="http://schemas.microsoft.com/office/drawing/2014/main" id="{E4D58F78-C914-4AC4-91B5-7A8615031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90"/>
          <a:stretch/>
        </p:blipFill>
        <p:spPr bwMode="auto">
          <a:xfrm>
            <a:off x="8319335" y="2591652"/>
            <a:ext cx="3115235" cy="57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sovelto">
            <a:extLst>
              <a:ext uri="{FF2B5EF4-FFF2-40B4-BE49-F238E27FC236}">
                <a16:creationId xmlns:a16="http://schemas.microsoft.com/office/drawing/2014/main" id="{DA621DA3-7490-43EE-951A-E11DCC0A6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281" y="3891340"/>
            <a:ext cx="3022030" cy="83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invenco logo">
            <a:extLst>
              <a:ext uri="{FF2B5EF4-FFF2-40B4-BE49-F238E27FC236}">
                <a16:creationId xmlns:a16="http://schemas.microsoft.com/office/drawing/2014/main" id="{9553F084-8409-46AA-978A-8E98A348D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16" y="5581612"/>
            <a:ext cx="2861213" cy="70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mage result for profit software">
            <a:extLst>
              <a:ext uri="{FF2B5EF4-FFF2-40B4-BE49-F238E27FC236}">
                <a16:creationId xmlns:a16="http://schemas.microsoft.com/office/drawing/2014/main" id="{06955CA6-EF74-4F9B-AAD8-383A6C49DE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3" b="21392"/>
          <a:stretch/>
        </p:blipFill>
        <p:spPr bwMode="auto">
          <a:xfrm>
            <a:off x="766803" y="3521259"/>
            <a:ext cx="2558256" cy="152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774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Nested Procedures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/>
              <a:t>What if outer procedure starts a transaction...</a:t>
            </a:r>
          </a:p>
          <a:p>
            <a:r>
              <a:rPr lang="sv-SE"/>
              <a:t>...and calls an inner procedure that also starts a transaction?</a:t>
            </a:r>
          </a:p>
          <a:p>
            <a:r>
              <a:rPr lang="sv-SE"/>
              <a:t>Should CATCH handler of inner really roll back it all?</a:t>
            </a:r>
          </a:p>
          <a:p>
            <a:r>
              <a:rPr lang="sv-SE"/>
              <a:t>Ideally, no.</a:t>
            </a:r>
          </a:p>
          <a:p>
            <a:r>
              <a:rPr lang="sv-SE"/>
              <a:t>In practice YES, because: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There is no better way in SQL Server.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The inner procedure has failed to fulfil its contract.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1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Savepoints to the Rescue?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MyTran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-- First part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SAVE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MySave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-- Second part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MySave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sv-SE" sz="1900" dirty="0"/>
          </a:p>
          <a:p>
            <a:r>
              <a:rPr lang="sv-SE" sz="3500" dirty="0" err="1"/>
              <a:t>This</a:t>
            </a:r>
            <a:r>
              <a:rPr lang="sv-SE" sz="3500" dirty="0"/>
              <a:t> rolls back </a:t>
            </a:r>
            <a:r>
              <a:rPr lang="sv-SE" sz="3500" dirty="0" err="1"/>
              <a:t>only</a:t>
            </a:r>
            <a:r>
              <a:rPr lang="sv-SE" sz="3500" dirty="0"/>
              <a:t> Second Part, </a:t>
            </a:r>
            <a:r>
              <a:rPr lang="sv-SE" sz="3500" dirty="0" err="1"/>
              <a:t>but</a:t>
            </a:r>
            <a:r>
              <a:rPr lang="sv-SE" sz="3500" dirty="0"/>
              <a:t> </a:t>
            </a:r>
            <a:r>
              <a:rPr lang="sv-SE" sz="3500" dirty="0" err="1"/>
              <a:t>transaction</a:t>
            </a:r>
            <a:r>
              <a:rPr lang="sv-SE" sz="3500" dirty="0"/>
              <a:t> is </a:t>
            </a:r>
            <a:r>
              <a:rPr lang="sv-SE" sz="3500" dirty="0" err="1"/>
              <a:t>alive</a:t>
            </a:r>
            <a:r>
              <a:rPr lang="sv-SE" sz="3500" dirty="0"/>
              <a:t> and </a:t>
            </a:r>
            <a:r>
              <a:rPr lang="sv-SE" sz="3500" dirty="0" err="1"/>
              <a:t>First</a:t>
            </a:r>
            <a:r>
              <a:rPr lang="sv-SE" sz="3500" dirty="0"/>
              <a:t> Part </a:t>
            </a:r>
            <a:r>
              <a:rPr lang="sv-SE" sz="3500" dirty="0" err="1"/>
              <a:t>can</a:t>
            </a:r>
            <a:r>
              <a:rPr lang="sv-SE" sz="3500" dirty="0"/>
              <a:t> still be </a:t>
            </a:r>
            <a:r>
              <a:rPr lang="sv-SE" sz="3500" dirty="0" err="1"/>
              <a:t>committed</a:t>
            </a:r>
            <a:r>
              <a:rPr lang="sv-SE" sz="3500" dirty="0"/>
              <a:t>.</a:t>
            </a:r>
          </a:p>
          <a:p>
            <a:endParaRPr lang="sv-SE" dirty="0"/>
          </a:p>
          <a:p>
            <a:r>
              <a:rPr lang="sv-SE" sz="3500" dirty="0" err="1"/>
              <a:t>Useful</a:t>
            </a:r>
            <a:r>
              <a:rPr lang="sv-SE" sz="3500" dirty="0"/>
              <a:t>?</a:t>
            </a:r>
            <a:endParaRPr lang="en-US" sz="3500" dirty="0"/>
          </a:p>
        </p:txBody>
      </p:sp>
      <p:sp>
        <p:nvSpPr>
          <p:cNvPr id="5" name="TextBox 4"/>
          <p:cNvSpPr txBox="1"/>
          <p:nvPr/>
        </p:nvSpPr>
        <p:spPr>
          <a:xfrm>
            <a:off x="4406201" y="2600857"/>
            <a:ext cx="1340285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Consolas" panose="020B0609020204030204" pitchFamily="49" charset="0"/>
              </a:rPr>
              <a:t>Throw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54099" y="3353864"/>
            <a:ext cx="1340285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Consolas" panose="020B0609020204030204" pitchFamily="49" charset="0"/>
              </a:rPr>
              <a:t>Throw</a:t>
            </a:r>
          </a:p>
        </p:txBody>
      </p:sp>
    </p:spTree>
    <p:extLst>
      <p:ext uri="{BB962C8B-B14F-4D97-AF65-F5344CB8AC3E}">
        <p14:creationId xmlns:p14="http://schemas.microsoft.com/office/powerpoint/2010/main" val="365639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Savepoints are Useless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Cannot roll back to savepoint when transaction is doomed.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Always doomed with XACT_ABORT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And even with OFF, rollback is only possible for some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Not supported in distributed transactions.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Not supported with mem-optimised tables.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1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Natively Compiled Procedures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hekaton_sp 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NATIVE_COMPILATION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SCHEMABINDING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ATOMIC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ISOLATION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LEVEL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SNAPSHOT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b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</a:b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   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LANGUAGE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>
                <a:solidFill>
                  <a:srgbClr val="FF0000"/>
                </a:solidFill>
                <a:latin typeface="Consolas" panose="020B0609020204030204" pitchFamily="49" charset="0"/>
              </a:rPr>
              <a:t>'us_english'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>
                <a:solidFill>
                  <a:srgbClr val="008000"/>
                </a:solidFill>
                <a:latin typeface="Consolas" panose="020B0609020204030204" pitchFamily="49" charset="0"/>
              </a:rPr>
              <a:t>-- SQL code here.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3038476"/>
            <a:ext cx="2876550" cy="442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FF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BEGIN</a:t>
            </a:r>
            <a:r>
              <a:rPr lang="en-US" sz="3200">
                <a:solidFill>
                  <a:srgbClr val="000000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 </a:t>
            </a:r>
            <a:r>
              <a:rPr lang="en-US" sz="3200">
                <a:solidFill>
                  <a:srgbClr val="0000FF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ATOMIC</a:t>
            </a:r>
            <a:endParaRPr lang="en-US" sz="3200">
              <a:solidFill>
                <a:srgbClr val="0070C0"/>
              </a:solidFill>
              <a:effectLst>
                <a:glow rad="850900">
                  <a:srgbClr val="FFFF00"/>
                </a:glow>
              </a:effectLst>
              <a:latin typeface="Consolas" panose="020B06090202040302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5059680"/>
            <a:ext cx="975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>
                <a:solidFill>
                  <a:srgbClr val="0000FF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END</a:t>
            </a:r>
            <a:endParaRPr lang="en-US" sz="3200">
              <a:solidFill>
                <a:srgbClr val="0000FF"/>
              </a:solidFill>
              <a:effectLst>
                <a:glow rad="850900">
                  <a:srgbClr val="FFFF00"/>
                </a:glo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2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Natively Compiled Procedures, cont’d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/>
              <a:t>Procedure == Transaction.</a:t>
            </a:r>
          </a:p>
          <a:p>
            <a:r>
              <a:rPr lang="sv-SE"/>
              <a:t>Only need TRY-CATCH for anticipated errors. </a:t>
            </a:r>
          </a:p>
          <a:p>
            <a:r>
              <a:rPr lang="sv-SE"/>
              <a:t>BEGIN/COMMIT/ROLLBACK TRAN not permitted.</a:t>
            </a:r>
          </a:p>
          <a:p>
            <a:r>
              <a:rPr lang="sv-SE"/>
              <a:t>A nested SP call defines an implicit savepoint.</a:t>
            </a:r>
          </a:p>
          <a:p>
            <a:r>
              <a:rPr lang="sv-SE"/>
              <a:t>An uncaught error aborts the procedure and rolls back to the savepoint.</a:t>
            </a:r>
          </a:p>
          <a:p>
            <a:r>
              <a:rPr lang="sv-SE"/>
              <a:t>Transactions only doomed for a reason – concurrency and resource errors. XACT_ABORT has no effect.</a:t>
            </a:r>
          </a:p>
          <a:p>
            <a:r>
              <a:rPr lang="sv-SE"/>
              <a:t>In short: how error handling should be!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1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Summary – Aims and Means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b="1"/>
              <a:t>Always communicate unexpected errors – don’t lure users to think they see correct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Re-raise the error!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Get all result sets!</a:t>
            </a:r>
          </a:p>
          <a:p>
            <a:r>
              <a:rPr lang="sv-SE" b="1"/>
              <a:t>Always abort execution on unexpected errors – don’t persist incorrect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IF @@trancount &gt; 0 ROLLBACK TRANSACTION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Re-raise the error!</a:t>
            </a:r>
          </a:p>
        </p:txBody>
      </p:sp>
    </p:spTree>
    <p:extLst>
      <p:ext uri="{BB962C8B-B14F-4D97-AF65-F5344CB8AC3E}">
        <p14:creationId xmlns:p14="http://schemas.microsoft.com/office/powerpoint/2010/main" val="4465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Summary – Aims and Means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b="1"/>
              <a:t>Prevent orphaned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IF @@trancount &gt; 0 ROLLBACK TRANSACTION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Also in client code!!</a:t>
            </a:r>
          </a:p>
          <a:p>
            <a:r>
              <a:rPr lang="sv-SE" b="1"/>
              <a:t>Don’t lose the original error message – without it troubleshooting is very difficult.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Keep things simple.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Watch out for the semicolon trap!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1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That’s All Folks!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Erland Sommarskog</a:t>
            </a:r>
          </a:p>
          <a:p>
            <a:r>
              <a:rPr lang="sv-SE">
                <a:hlinkClick r:id="rId3"/>
              </a:rPr>
              <a:t>esquel@sommarskog.se</a:t>
            </a:r>
            <a:endParaRPr lang="sv-SE"/>
          </a:p>
          <a:p>
            <a:endParaRPr lang="sv-SE"/>
          </a:p>
          <a:p>
            <a:r>
              <a:rPr lang="sv-SE"/>
              <a:t>Slides and scripts on the SQL Saturday web site as well as </a:t>
            </a:r>
            <a:r>
              <a:rPr lang="sv-SE">
                <a:hlinkClick r:id="rId4"/>
              </a:rPr>
              <a:t>http://www.sommarskog.se/present</a:t>
            </a:r>
            <a:r>
              <a:rPr lang="sv-SE"/>
              <a:t>.</a:t>
            </a:r>
          </a:p>
          <a:p>
            <a:endParaRPr lang="sv-SE"/>
          </a:p>
          <a:p>
            <a:r>
              <a:rPr lang="sv-SE"/>
              <a:t>Three parts and three appendixes? Start here:</a:t>
            </a:r>
          </a:p>
          <a:p>
            <a:r>
              <a:rPr lang="sv-SE" sz="2800">
                <a:hlinkClick r:id="rId5"/>
              </a:rPr>
              <a:t>http://www.sommarskog.se/error_handling/Part1.html</a:t>
            </a:r>
            <a:endParaRPr lang="sv-SE" sz="2800"/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28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5275" y="404262"/>
            <a:ext cx="6169793" cy="596766"/>
          </a:xfr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anchor="ctr" anchorCtr="1">
            <a:normAutofit fontScale="90000"/>
          </a:bodyPr>
          <a:lstStyle/>
          <a:p>
            <a:r>
              <a:rPr lang="en-GB" noProof="0" err="1">
                <a:latin typeface="Bookman Old Style" panose="02050604050505020204" pitchFamily="18" charset="0"/>
              </a:rPr>
              <a:t>Erland</a:t>
            </a:r>
            <a:r>
              <a:rPr lang="en-GB" noProof="0">
                <a:latin typeface="Bookman Old Style" panose="02050604050505020204" pitchFamily="18" charset="0"/>
              </a:rPr>
              <a:t> </a:t>
            </a:r>
            <a:r>
              <a:rPr lang="en-GB" noProof="0" err="1">
                <a:latin typeface="Bookman Old Style" panose="02050604050505020204" pitchFamily="18" charset="0"/>
              </a:rPr>
              <a:t>Sommarskog</a:t>
            </a:r>
            <a:endParaRPr lang="en-GB" noProof="0">
              <a:latin typeface="Bookman Old Style" panose="020506040505050202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47157" y="1675741"/>
            <a:ext cx="9046029" cy="504000"/>
          </a:xfr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anchor="ctr" anchorCtr="1">
            <a:noAutofit/>
          </a:bodyPr>
          <a:lstStyle/>
          <a:p>
            <a:pPr marL="0" indent="0">
              <a:buNone/>
            </a:pPr>
            <a:r>
              <a:rPr lang="en-GB" sz="3200">
                <a:latin typeface="Bookman Old Style" panose="02050604050505020204" pitchFamily="18" charset="0"/>
              </a:rPr>
              <a:t>Independent consultant based in Stockholm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5275" y="2854454"/>
            <a:ext cx="6169793" cy="5040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noAutofit/>
          </a:bodyPr>
          <a:lstStyle/>
          <a:p>
            <a:r>
              <a:rPr lang="en-GB" sz="3200">
                <a:latin typeface="Bookman Old Style" panose="02050604050505020204" pitchFamily="18" charset="0"/>
              </a:rPr>
              <a:t>SQL Server MVP since 2001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8228" y="5292656"/>
            <a:ext cx="4963886" cy="584775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spAutoFit/>
          </a:bodyPr>
          <a:lstStyle/>
          <a:p>
            <a:r>
              <a:rPr lang="en-GB" sz="3200">
                <a:latin typeface="Bookman Old Style" panose="02050604050505020204" pitchFamily="18" charset="0"/>
              </a:rPr>
              <a:t>esquel@sommarskog.se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4893" y="4033167"/>
            <a:ext cx="6090557" cy="584775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spAutoFit/>
          </a:bodyPr>
          <a:lstStyle/>
          <a:p>
            <a:r>
              <a:rPr lang="en-GB" sz="3200">
                <a:latin typeface="Bookman Old Style" panose="02050604050505020204" pitchFamily="18" charset="0"/>
              </a:rPr>
              <a:t>http://www.sommarskog.se</a:t>
            </a:r>
          </a:p>
        </p:txBody>
      </p:sp>
    </p:spTree>
    <p:extLst>
      <p:ext uri="{BB962C8B-B14F-4D97-AF65-F5344CB8AC3E}">
        <p14:creationId xmlns:p14="http://schemas.microsoft.com/office/powerpoint/2010/main" val="185199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Agenda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sv-SE"/>
              <a:t>Focus: How to handle </a:t>
            </a:r>
            <a:r>
              <a:rPr lang="sv-SE" u="sng"/>
              <a:t>unexpected</a:t>
            </a:r>
            <a:r>
              <a:rPr lang="sv-SE"/>
              <a:t>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What action does SQL Server take in case of error?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TRY-CATCH.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How to write CATCH blocks.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Client-Side Error Handling.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How to handle nested procedures and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 quick look at natively compiled stored procedures.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41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r>
              <a:rPr lang="sv-SE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statement and continue on next.</a:t>
            </a:r>
          </a:p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29987" y="1517165"/>
            <a:ext cx="119538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PlainTest.sql</a:t>
            </a:r>
            <a:endParaRPr lang="en-US" sz="1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6" name="Speech Bubble: Oval 5"/>
          <p:cNvSpPr/>
          <p:nvPr/>
        </p:nvSpPr>
        <p:spPr>
          <a:xfrm>
            <a:off x="8287324" y="1298901"/>
            <a:ext cx="3743325" cy="1325563"/>
          </a:xfrm>
          <a:prstGeom prst="wedgeEllipseCallout">
            <a:avLst>
              <a:gd name="adj1" fmla="val -147333"/>
              <a:gd name="adj2" fmla="val 4846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Internal SQL Server Errors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3869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r>
              <a:rPr lang="sv-SE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statement and continue on next.</a:t>
            </a:r>
          </a:p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7" name="Speech Bubble: Oval 6"/>
          <p:cNvSpPr/>
          <p:nvPr/>
        </p:nvSpPr>
        <p:spPr>
          <a:xfrm>
            <a:off x="8237219" y="2163445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Compilation errors at run-time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388797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r>
              <a:rPr lang="sv-SE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statement and continue on next.</a:t>
            </a:r>
          </a:p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8" name="Speech Bubble: Oval 7"/>
          <p:cNvSpPr/>
          <p:nvPr/>
        </p:nvSpPr>
        <p:spPr>
          <a:xfrm>
            <a:off x="8237219" y="1422082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Appeared first in SQL 2012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620660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r>
              <a:rPr lang="sv-SE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statement and continue on next.</a:t>
            </a:r>
          </a:p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10" name="Speech Bubble: Oval 9"/>
          <p:cNvSpPr/>
          <p:nvPr/>
        </p:nvSpPr>
        <p:spPr>
          <a:xfrm>
            <a:off x="7497127" y="5027214"/>
            <a:ext cx="4483417" cy="1300957"/>
          </a:xfrm>
          <a:prstGeom prst="wedgeEllipseCallout">
            <a:avLst>
              <a:gd name="adj1" fmla="val -152734"/>
              <a:gd name="adj2" fmla="val -43734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Many user errors willy-nilly</a:t>
            </a:r>
            <a:endParaRPr lang="en-US" sz="2800"/>
          </a:p>
        </p:txBody>
      </p:sp>
      <p:sp>
        <p:nvSpPr>
          <p:cNvPr id="9" name="Speech Bubble: Oval 8"/>
          <p:cNvSpPr/>
          <p:nvPr/>
        </p:nvSpPr>
        <p:spPr>
          <a:xfrm>
            <a:off x="7505698" y="1564998"/>
            <a:ext cx="4474846" cy="1178639"/>
          </a:xfrm>
          <a:prstGeom prst="wedgeEllipseCallout">
            <a:avLst>
              <a:gd name="adj1" fmla="val -139708"/>
              <a:gd name="adj2" fmla="val 81659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Many user errors willy-nilly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828733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SET XACT_ABORT ON changes this: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 strike="dblStrike">
                <a:solidFill>
                  <a:schemeClr val="bg1">
                    <a:lumMod val="50000"/>
                  </a:schemeClr>
                </a:solidFill>
              </a:rPr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 strike="dblStrike">
                <a:solidFill>
                  <a:schemeClr val="bg1">
                    <a:lumMod val="50000"/>
                  </a:schemeClr>
                </a:solidFill>
              </a:rPr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 strike="dblStrike">
                <a:solidFill>
                  <a:schemeClr val="bg1">
                    <a:lumMod val="50000"/>
                  </a:schemeClr>
                </a:solidFill>
              </a:rPr>
              <a:t>Roll back statement and continue on next.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Ignores XACT_ABORT ON.</a:t>
            </a:r>
          </a:p>
        </p:txBody>
      </p:sp>
      <p:sp>
        <p:nvSpPr>
          <p:cNvPr id="4" name="Speech Bubble: Oval 3"/>
          <p:cNvSpPr/>
          <p:nvPr/>
        </p:nvSpPr>
        <p:spPr>
          <a:xfrm>
            <a:off x="8204358" y="2864286"/>
            <a:ext cx="3743325" cy="2318465"/>
          </a:xfrm>
          <a:prstGeom prst="wedgeEllipseCallout">
            <a:avLst>
              <a:gd name="adj1" fmla="val -151069"/>
              <a:gd name="adj2" fmla="val 530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RAISERROR, </a:t>
            </a:r>
            <a:br>
              <a:rPr lang="sv-SE" sz="2800"/>
            </a:br>
            <a:r>
              <a:rPr lang="sv-SE" sz="2800"/>
              <a:t>Error 266,</a:t>
            </a:r>
          </a:p>
          <a:p>
            <a:pPr algn="ctr"/>
            <a:r>
              <a:rPr lang="sv-SE" sz="2800"/>
              <a:t>syntax errors.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75876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QLSatOslo 2016">
  <a:themeElements>
    <a:clrScheme name="PASS SQLSaturday">
      <a:dk1>
        <a:srgbClr val="101820"/>
      </a:dk1>
      <a:lt1>
        <a:srgbClr val="FFFFFF"/>
      </a:lt1>
      <a:dk2>
        <a:srgbClr val="414A54"/>
      </a:dk2>
      <a:lt2>
        <a:srgbClr val="F2F2F2"/>
      </a:lt2>
      <a:accent1>
        <a:srgbClr val="007A3E"/>
      </a:accent1>
      <a:accent2>
        <a:srgbClr val="00BF6F"/>
      </a:accent2>
      <a:accent3>
        <a:srgbClr val="2DCCD3"/>
      </a:accent3>
      <a:accent4>
        <a:srgbClr val="007377"/>
      </a:accent4>
      <a:accent5>
        <a:srgbClr val="6558B1"/>
      </a:accent5>
      <a:accent6>
        <a:srgbClr val="AF272F"/>
      </a:accent6>
      <a:hlink>
        <a:srgbClr val="00BF6F"/>
      </a:hlink>
      <a:folHlink>
        <a:srgbClr val="2DCCD3"/>
      </a:folHlink>
    </a:clrScheme>
    <a:fontScheme name="PASS SQLSaturday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0" tIns="0" rIns="0" bIns="0" anchor="ctr">
        <a:spAutoFit/>
      </a:bodyPr>
      <a:lstStyle>
        <a:defPPr algn="l">
          <a:defRPr sz="2400" dirty="0" smtClean="0">
            <a:solidFill>
              <a:schemeClr val="accent1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QLSaturday PowerPoint Template.pptx" id="{02783F40-5982-4057-9C99-97891A941414}" vid="{9AA52E85-2173-44EE-B8DA-13ACFF08A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37471</TotalTime>
  <Words>1278</Words>
  <Application>Microsoft Office PowerPoint</Application>
  <PresentationFormat>Widescreen</PresentationFormat>
  <Paragraphs>242</Paragraphs>
  <Slides>27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Bookman Old Style</vt:lpstr>
      <vt:lpstr>Calibri</vt:lpstr>
      <vt:lpstr>Consolas</vt:lpstr>
      <vt:lpstr>Segoe UI</vt:lpstr>
      <vt:lpstr>Wingdings</vt:lpstr>
      <vt:lpstr>Office Theme</vt:lpstr>
      <vt:lpstr>SQLSatOslo 2016</vt:lpstr>
      <vt:lpstr>Image</vt:lpstr>
      <vt:lpstr>When Things go Wrong – Error Handling in SQL Server </vt:lpstr>
      <vt:lpstr>PowerPoint Presentation</vt:lpstr>
      <vt:lpstr>Erland Sommarskog</vt:lpstr>
      <vt:lpstr>Agenda</vt:lpstr>
      <vt:lpstr>What Actions Can SQL Server Take?</vt:lpstr>
      <vt:lpstr>What Actions Can SQL Server Take?</vt:lpstr>
      <vt:lpstr>What Actions Can SQL Server Take?</vt:lpstr>
      <vt:lpstr>What Actions Can SQL Server Take?</vt:lpstr>
      <vt:lpstr>What Actions Can SQL Server Take?</vt:lpstr>
      <vt:lpstr>Attention Signals</vt:lpstr>
      <vt:lpstr>Recommendation</vt:lpstr>
      <vt:lpstr>Takeaway So Far</vt:lpstr>
      <vt:lpstr>TRY-CATCH</vt:lpstr>
      <vt:lpstr>Not All Errors Are Catchable</vt:lpstr>
      <vt:lpstr>CATCH Block Recipe</vt:lpstr>
      <vt:lpstr>Roll Back Open Transactions</vt:lpstr>
      <vt:lpstr>Re-raising the Error</vt:lpstr>
      <vt:lpstr>Client-side Error Handling</vt:lpstr>
      <vt:lpstr>”Nested” Transactions</vt:lpstr>
      <vt:lpstr>Nested Procedures</vt:lpstr>
      <vt:lpstr>Savepoints to the Rescue?</vt:lpstr>
      <vt:lpstr>Savepoints are Useless</vt:lpstr>
      <vt:lpstr>Natively Compiled Procedures</vt:lpstr>
      <vt:lpstr>Natively Compiled Procedures, cont’d</vt:lpstr>
      <vt:lpstr>Summary – Aims and Means</vt:lpstr>
      <vt:lpstr>Summary – Aims and Means</vt:lpstr>
      <vt:lpstr>That’s All Folks!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Things go Wrong – Error Handling in SQL Server</dc:title>
  <dc:creator>sommar</dc:creator>
  <cp:lastModifiedBy>Erland Somnmarskog</cp:lastModifiedBy>
  <cp:revision>134</cp:revision>
  <dcterms:created xsi:type="dcterms:W3CDTF">2017-03-11T22:03:06Z</dcterms:created>
  <dcterms:modified xsi:type="dcterms:W3CDTF">2019-05-08T19:23:17Z</dcterms:modified>
</cp:coreProperties>
</file>